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85" r:id="rId2"/>
    <p:sldId id="686" r:id="rId3"/>
    <p:sldId id="584" r:id="rId4"/>
    <p:sldId id="585" r:id="rId5"/>
    <p:sldId id="687" r:id="rId6"/>
    <p:sldId id="688" r:id="rId7"/>
    <p:sldId id="691" r:id="rId8"/>
    <p:sldId id="692" r:id="rId9"/>
    <p:sldId id="693" r:id="rId10"/>
    <p:sldId id="694" r:id="rId11"/>
    <p:sldId id="589" r:id="rId12"/>
    <p:sldId id="590" r:id="rId13"/>
    <p:sldId id="591" r:id="rId14"/>
    <p:sldId id="695" r:id="rId15"/>
    <p:sldId id="697" r:id="rId16"/>
    <p:sldId id="592" r:id="rId17"/>
    <p:sldId id="696" r:id="rId18"/>
    <p:sldId id="699" r:id="rId19"/>
    <p:sldId id="698" r:id="rId20"/>
    <p:sldId id="594" r:id="rId21"/>
    <p:sldId id="595"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0.5 REST" id="{296A59FF-DEDC-4515-9E1D-090F9AF58E18}">
          <p14:sldIdLst>
            <p14:sldId id="685"/>
            <p14:sldId id="686"/>
            <p14:sldId id="584"/>
            <p14:sldId id="585"/>
            <p14:sldId id="687"/>
            <p14:sldId id="688"/>
            <p14:sldId id="691"/>
            <p14:sldId id="692"/>
            <p14:sldId id="693"/>
            <p14:sldId id="694"/>
            <p14:sldId id="589"/>
            <p14:sldId id="590"/>
            <p14:sldId id="591"/>
            <p14:sldId id="695"/>
            <p14:sldId id="697"/>
            <p14:sldId id="592"/>
            <p14:sldId id="696"/>
            <p14:sldId id="699"/>
            <p14:sldId id="698"/>
            <p14:sldId id="594"/>
            <p14:sldId id="595"/>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77308" autoAdjust="0"/>
  </p:normalViewPr>
  <p:slideViewPr>
    <p:cSldViewPr snapToGrid="0" snapToObjects="1">
      <p:cViewPr varScale="1">
        <p:scale>
          <a:sx n="77" d="100"/>
          <a:sy n="77" d="100"/>
        </p:scale>
        <p:origin x="264" y="84"/>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endParaRPr lang="en-US" dirty="0"/>
          </a:p>
          <a:p>
            <a:endParaRPr lang="en-US" dirty="0"/>
          </a:p>
          <a:p>
            <a:r>
              <a:rPr dirty="0"/>
              <a:t>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extLst>
      <p:ext uri="{BB962C8B-B14F-4D97-AF65-F5344CB8AC3E}">
        <p14:creationId xmlns:p14="http://schemas.microsoft.com/office/powerpoint/2010/main" val="4025487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sitepoint.com/rest-ap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image" Target="../media/image1.tif"/><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tif"/><Relationship Id="rId4" Type="http://schemas.openxmlformats.org/officeDocument/2006/relationships/image" Target="../media/image3.tif"/></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alendar.google.com/calendar/u/0/r/month/2023/2/1?tab=mc&amp;pli=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10.3 Building REST APIs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p:txBody>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Tree>
    <p:extLst>
      <p:ext uri="{BB962C8B-B14F-4D97-AF65-F5344CB8AC3E}">
        <p14:creationId xmlns:p14="http://schemas.microsoft.com/office/powerpoint/2010/main" val="370771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2"/>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4433-3102-9277-A295-C0C1074138B3}"/>
              </a:ext>
            </a:extLst>
          </p:cNvPr>
          <p:cNvSpPr>
            <a:spLocks noGrp="1"/>
          </p:cNvSpPr>
          <p:nvPr>
            <p:ph type="title"/>
          </p:nvPr>
        </p:nvSpPr>
        <p:spPr/>
        <p:txBody>
          <a:bodyPr/>
          <a:lstStyle/>
          <a:p>
            <a:r>
              <a:rPr lang="en-US" dirty="0"/>
              <a:t>Resources</a:t>
            </a:r>
          </a:p>
        </p:txBody>
      </p:sp>
      <p:sp>
        <p:nvSpPr>
          <p:cNvPr id="4" name="Content Placeholder 3">
            <a:extLst>
              <a:ext uri="{FF2B5EF4-FFF2-40B4-BE49-F238E27FC236}">
                <a16:creationId xmlns:a16="http://schemas.microsoft.com/office/drawing/2014/main" id="{A732BDA3-04E2-7E4A-818C-C1D4281B3CA9}"/>
              </a:ext>
            </a:extLst>
          </p:cNvPr>
          <p:cNvSpPr>
            <a:spLocks noGrp="1"/>
          </p:cNvSpPr>
          <p:nvPr>
            <p:ph idx="1"/>
          </p:nvPr>
        </p:nvSpPr>
        <p:spPr/>
        <p:txBody>
          <a:bodyPr/>
          <a:lstStyle/>
          <a:p>
            <a:r>
              <a:rPr lang="en-US" dirty="0">
                <a:hlinkClick r:id="rId2"/>
              </a:rPr>
              <a:t>What is a REST API? </a:t>
            </a:r>
            <a:endParaRPr lang="en-US" dirty="0"/>
          </a:p>
        </p:txBody>
      </p:sp>
      <p:sp>
        <p:nvSpPr>
          <p:cNvPr id="3" name="Slide Number Placeholder 2">
            <a:extLst>
              <a:ext uri="{FF2B5EF4-FFF2-40B4-BE49-F238E27FC236}">
                <a16:creationId xmlns:a16="http://schemas.microsoft.com/office/drawing/2014/main" id="{97B12B43-A30E-BA4E-B210-64A363F72FB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348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A8A0-D21E-BA1D-62D5-C476C278570D}"/>
              </a:ext>
            </a:extLst>
          </p:cNvPr>
          <p:cNvSpPr>
            <a:spLocks noGrp="1"/>
          </p:cNvSpPr>
          <p:nvPr>
            <p:ph type="title"/>
          </p:nvPr>
        </p:nvSpPr>
        <p:spPr/>
        <p:txBody>
          <a:bodyPr/>
          <a:lstStyle/>
          <a:p>
            <a:r>
              <a:rPr lang="en-US" dirty="0"/>
              <a:t>REST: Representational State Transfer</a:t>
            </a:r>
          </a:p>
        </p:txBody>
      </p:sp>
      <p:sp>
        <p:nvSpPr>
          <p:cNvPr id="3" name="Content Placeholder 2">
            <a:extLst>
              <a:ext uri="{FF2B5EF4-FFF2-40B4-BE49-F238E27FC236}">
                <a16:creationId xmlns:a16="http://schemas.microsoft.com/office/drawing/2014/main" id="{01CA41C7-4762-6461-5BAE-56710999D310}"/>
              </a:ext>
            </a:extLst>
          </p:cNvPr>
          <p:cNvSpPr>
            <a:spLocks noGrp="1"/>
          </p:cNvSpPr>
          <p:nvPr>
            <p:ph idx="1"/>
          </p:nvPr>
        </p:nvSpPr>
        <p:spPr/>
        <p:txBody>
          <a:bodyPr/>
          <a:lstStyle/>
          <a:p>
            <a:r>
              <a:rPr lang="en-US" dirty="0"/>
              <a:t>A design principle for http requests</a:t>
            </a:r>
          </a:p>
          <a:p>
            <a:r>
              <a:rPr lang="en-US" dirty="0"/>
              <a:t>Commonly used for APIs</a:t>
            </a:r>
          </a:p>
        </p:txBody>
      </p:sp>
      <p:sp>
        <p:nvSpPr>
          <p:cNvPr id="4" name="Slide Number Placeholder 3">
            <a:extLst>
              <a:ext uri="{FF2B5EF4-FFF2-40B4-BE49-F238E27FC236}">
                <a16:creationId xmlns:a16="http://schemas.microsoft.com/office/drawing/2014/main" id="{0CAFE2F2-E707-1591-313C-B13265529F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189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233413" indent="-233413" defTabSz="1182594">
              <a:spcBef>
                <a:spcPts val="2150"/>
              </a:spcBef>
              <a:defRPr sz="4656"/>
            </a:pPr>
            <a:r>
              <a:rPr dirty="0"/>
              <a:t>Under the hood, we use the popular </a:t>
            </a:r>
            <a:r>
              <a:rPr u="sng" dirty="0">
                <a:solidFill>
                  <a:srgbClr val="0000FF"/>
                </a:solidFill>
                <a:uFill>
                  <a:solidFill>
                    <a:srgbClr val="0000FF"/>
                  </a:solidFill>
                </a:uFill>
                <a:hlinkClick r:id="rId3"/>
              </a:rPr>
              <a:t>express</a:t>
            </a:r>
            <a:r>
              <a:rPr dirty="0"/>
              <a:t> web server for NodeJS</a:t>
            </a:r>
          </a:p>
          <a:p>
            <a:pPr marL="233413" indent="-233413" defTabSz="1182594">
              <a:spcBef>
                <a:spcPts val="2150"/>
              </a:spcBef>
              <a:defRPr sz="4656"/>
            </a:pPr>
            <a:r>
              <a:rPr dirty="0"/>
              <a:t>Express uses a</a:t>
            </a:r>
            <a:r>
              <a:rPr lang="en-US" dirty="0"/>
              <a:t>n internal</a:t>
            </a:r>
            <a:r>
              <a:rPr dirty="0"/>
              <a:t> pipeline architecture for processing requests</a:t>
            </a:r>
          </a:p>
          <a:p>
            <a:pPr marL="233413" indent="-233413" defTabSz="1182594">
              <a:spcBef>
                <a:spcPts val="2150"/>
              </a:spcBef>
              <a:defRPr sz="4656"/>
            </a:pPr>
            <a:r>
              <a:rPr lang="en-US" dirty="0"/>
              <a:t>We wrote this code snippet.</a:t>
            </a:r>
          </a:p>
          <a:p>
            <a:pPr marL="233413" indent="-233413" defTabSz="1182594">
              <a:spcBef>
                <a:spcPts val="2150"/>
              </a:spcBef>
              <a:defRPr sz="4656"/>
            </a:pPr>
            <a:r>
              <a:rPr lang="en-US" dirty="0"/>
              <a:t>It runs after the </a:t>
            </a:r>
            <a:r>
              <a:rPr dirty="0"/>
              <a:t>controller, inspects any error that might be thrown, and returns an HTTP error of 400, 422 or 500</a:t>
            </a:r>
          </a:p>
          <a:p>
            <a:pPr marL="233413" indent="-233413" defTabSz="1182594">
              <a:spcBef>
                <a:spcPts val="2150"/>
              </a:spcBef>
              <a:defRPr sz="4656"/>
            </a:pPr>
            <a:r>
              <a:rPr dirty="0"/>
              <a:t>Example</a:t>
            </a:r>
            <a:r>
              <a:rPr lang="en-US" dirty="0"/>
              <a:t>: </a:t>
            </a:r>
            <a:r>
              <a:rPr dirty="0"/>
              <a:t> </a:t>
            </a:r>
            <a:r>
              <a:rPr lang="en-US" dirty="0"/>
              <a:t>if you say</a:t>
            </a:r>
            <a:endParaRPr lang="en-US" sz="2300" dirty="0"/>
          </a:p>
          <a:p>
            <a:pPr defTabSz="1182594">
              <a:spcBef>
                <a:spcPts val="2150"/>
              </a:spcBef>
              <a:defRPr sz="4656"/>
            </a:pPr>
            <a:r>
              <a:rPr lang="en-US" sz="2300" dirty="0"/>
              <a:t>a 400 error will be thrown.</a:t>
            </a:r>
          </a:p>
          <a:p>
            <a:pPr defTabSz="1182594">
              <a:spcBef>
                <a:spcPts val="2150"/>
              </a:spcBef>
              <a:defRPr sz="4656"/>
            </a:pPr>
            <a:r>
              <a:rPr lang="en-US" sz="2300" dirty="0"/>
              <a:t>The @Response is only for documentation</a:t>
            </a:r>
          </a:p>
        </p:txBody>
      </p:sp>
      <p:sp>
        <p:nvSpPr>
          <p:cNvPr id="903" name="//server.ts…"/>
          <p:cNvSpPr txBox="1"/>
          <p:nvPr/>
        </p:nvSpPr>
        <p:spPr>
          <a:xfrm>
            <a:off x="5932043" y="1184948"/>
            <a:ext cx="6148580" cy="5629746"/>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500">
                <a:solidFill>
                  <a:srgbClr val="808080"/>
                </a:solidFill>
                <a:latin typeface="Courier"/>
                <a:ea typeface="Courier"/>
                <a:cs typeface="Courier"/>
                <a:sym typeface="Courier"/>
              </a:defRPr>
            </a:pPr>
            <a:r>
              <a:rPr sz="1250"/>
              <a:t>//server.ts</a:t>
            </a:r>
          </a:p>
          <a:p>
            <a:pPr algn="l" defTabSz="228600">
              <a:defRPr sz="2500">
                <a:solidFill>
                  <a:srgbClr val="808080"/>
                </a:solidFill>
                <a:latin typeface="Courier"/>
                <a:ea typeface="Courier"/>
                <a:cs typeface="Courier"/>
                <a:sym typeface="Courier"/>
              </a:defRPr>
            </a:pPr>
            <a:endParaRPr sz="1250"/>
          </a:p>
          <a:p>
            <a:pPr algn="l" defTabSz="228600">
              <a:defRPr sz="2500">
                <a:solidFill>
                  <a:srgbClr val="458383"/>
                </a:solidFill>
                <a:latin typeface="Courier"/>
                <a:ea typeface="Courier"/>
                <a:cs typeface="Courier"/>
                <a:sym typeface="Courier"/>
              </a:defRPr>
            </a:pPr>
            <a:r>
              <a:rPr sz="1250"/>
              <a:t>app</a:t>
            </a:r>
            <a:r>
              <a:rPr sz="1250">
                <a:solidFill>
                  <a:srgbClr val="272727"/>
                </a:solidFill>
              </a:rPr>
              <a:t>.</a:t>
            </a:r>
            <a:r>
              <a:rPr sz="1250">
                <a:solidFill>
                  <a:srgbClr val="66187A"/>
                </a:solidFill>
              </a:rPr>
              <a:t>use</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err: </a:t>
            </a:r>
            <a:r>
              <a:rPr sz="1250">
                <a:solidFill>
                  <a:srgbClr val="011480"/>
                </a:solidFill>
              </a:rPr>
              <a:t>unknown</a:t>
            </a:r>
            <a:r>
              <a:rPr sz="1250"/>
              <a:t>, _req: </a:t>
            </a:r>
            <a:r>
              <a:rPr sz="1250" i="1"/>
              <a:t>Express</a:t>
            </a:r>
            <a:r>
              <a:rPr sz="1250"/>
              <a:t>.</a:t>
            </a:r>
            <a:r>
              <a:rPr sz="1250">
                <a:solidFill>
                  <a:srgbClr val="000000"/>
                </a:solidFill>
              </a:rPr>
              <a:t>Request</a:t>
            </a:r>
            <a:r>
              <a:rPr sz="1250"/>
              <a:t>, res: </a:t>
            </a:r>
            <a:r>
              <a:rPr sz="1250" i="1"/>
              <a:t>Express</a:t>
            </a:r>
            <a:r>
              <a:rPr sz="1250"/>
              <a:t>.</a:t>
            </a:r>
            <a:r>
              <a:rPr sz="1250">
                <a:solidFill>
                  <a:srgbClr val="000000"/>
                </a:solidFill>
              </a:rPr>
              <a:t>Response</a:t>
            </a:r>
            <a:r>
              <a:rPr sz="1250"/>
              <a:t>,</a:t>
            </a:r>
            <a:br>
              <a:rPr sz="1250"/>
            </a:br>
            <a:r>
              <a:rPr sz="1250"/>
              <a:t>    next: </a:t>
            </a:r>
            <a:r>
              <a:rPr sz="1250" i="1"/>
              <a:t>Express</a:t>
            </a:r>
            <a:r>
              <a:rPr sz="1250"/>
              <a:t>.</a:t>
            </a:r>
            <a:r>
              <a:rPr sz="1250">
                <a:solidFill>
                  <a:srgbClr val="000000"/>
                </a:solidFill>
              </a:rPr>
              <a:t>NextFunction</a:t>
            </a:r>
            <a:r>
              <a:rPr sz="1250"/>
              <a:t>,</a:t>
            </a:r>
          </a:p>
          <a:p>
            <a:pPr algn="l" defTabSz="228600">
              <a:defRPr sz="2500">
                <a:solidFill>
                  <a:srgbClr val="272727"/>
                </a:solidFill>
                <a:latin typeface="Courier"/>
                <a:ea typeface="Courier"/>
                <a:cs typeface="Courier"/>
                <a:sym typeface="Courier"/>
              </a:defRPr>
            </a:pPr>
            <a:r>
              <a:rPr sz="1250"/>
              <a:t>  ): </a:t>
            </a:r>
            <a:r>
              <a:rPr sz="1250" i="1"/>
              <a:t>Express</a:t>
            </a:r>
            <a:r>
              <a:rPr sz="1250"/>
              <a:t>.</a:t>
            </a:r>
            <a:r>
              <a:rPr sz="1250">
                <a:solidFill>
                  <a:srgbClr val="000000"/>
                </a:solidFill>
              </a:rPr>
              <a:t>Response </a:t>
            </a:r>
            <a:r>
              <a:rPr sz="1250"/>
              <a:t>| </a:t>
            </a:r>
            <a:r>
              <a:rPr sz="1250">
                <a:solidFill>
                  <a:srgbClr val="011480"/>
                </a:solidFill>
              </a:rPr>
              <a:t>void </a:t>
            </a:r>
            <a:r>
              <a:rPr sz="1250"/>
              <a:t>=&gt;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 </a:t>
            </a:r>
            <a:r>
              <a:rPr sz="1250">
                <a:solidFill>
                  <a:srgbClr val="272727"/>
                </a:solidFill>
              </a:rPr>
              <a:t>(err </a:t>
            </a:r>
            <a:r>
              <a:rPr sz="1250">
                <a:solidFill>
                  <a:srgbClr val="011480"/>
                </a:solidFill>
              </a:rPr>
              <a:t>instanceof </a:t>
            </a:r>
            <a:r>
              <a:rPr sz="1250"/>
              <a:t>ValidateError</a:t>
            </a:r>
            <a:r>
              <a:rPr sz="1250">
                <a:solidFill>
                  <a:srgbClr val="272727"/>
                </a:solidFill>
              </a:rPr>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422</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'Validation Failed'</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fields</a:t>
            </a:r>
            <a:r>
              <a:rPr sz="1250"/>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a:t>
            </a:r>
            <a:r>
              <a:rPr sz="1250">
                <a:solidFill>
                  <a:srgbClr val="272727"/>
                </a:solidFill>
              </a:rPr>
              <a:t>(err </a:t>
            </a:r>
            <a:r>
              <a:rPr sz="1250">
                <a:solidFill>
                  <a:srgbClr val="011480"/>
                </a:solidFill>
              </a:rPr>
              <a:t>instanceof </a:t>
            </a:r>
            <a:r>
              <a:rPr sz="1250"/>
              <a:t>InvalidParametersError</a:t>
            </a:r>
            <a:r>
              <a:rPr sz="1250">
                <a:solidFill>
                  <a:srgbClr val="272727"/>
                </a:solidFill>
              </a:rPr>
              <a:t>){</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'Invalid parameters'</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message</a:t>
            </a:r>
          </a:p>
          <a:p>
            <a:pPr algn="l" defTabSz="228600">
              <a:defRPr sz="2500">
                <a:solidFill>
                  <a:srgbClr val="66187A"/>
                </a:solidFill>
                <a:latin typeface="Courier"/>
                <a:ea typeface="Courier"/>
                <a:cs typeface="Courier"/>
                <a:sym typeface="Courier"/>
              </a:defRPr>
            </a:pPr>
            <a:r>
              <a:rPr sz="1250"/>
              <a:t>      </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if </a:t>
            </a:r>
            <a:r>
              <a:rPr sz="1250">
                <a:solidFill>
                  <a:srgbClr val="272727"/>
                </a:solidFill>
              </a:rPr>
              <a:t>(err </a:t>
            </a:r>
            <a:r>
              <a:rPr sz="1250"/>
              <a:t>instanceof </a:t>
            </a:r>
            <a:r>
              <a:rPr sz="1250" i="1">
                <a:solidFill>
                  <a:srgbClr val="272727"/>
                </a:solidFill>
              </a:rPr>
              <a:t>Error</a:t>
            </a:r>
            <a:r>
              <a:rPr sz="1250">
                <a:solidFill>
                  <a:srgbClr val="272727"/>
                </a:solidFill>
              </a:rPr>
              <a:t>) {</a:t>
            </a:r>
          </a:p>
          <a:p>
            <a:pPr algn="l" defTabSz="228600">
              <a:defRPr sz="2500">
                <a:solidFill>
                  <a:srgbClr val="66187A"/>
                </a:solidFill>
                <a:latin typeface="Courier"/>
                <a:ea typeface="Courier"/>
                <a:cs typeface="Courier"/>
                <a:sym typeface="Courier"/>
              </a:defRPr>
            </a:pPr>
            <a:r>
              <a:rPr sz="1250">
                <a:solidFill>
                  <a:srgbClr val="272727"/>
                </a:solidFill>
              </a:rPr>
              <a:t>      </a:t>
            </a:r>
            <a:r>
              <a:rPr sz="1250" i="1"/>
              <a:t>console</a:t>
            </a:r>
            <a:r>
              <a:rPr sz="1250">
                <a:solidFill>
                  <a:srgbClr val="272727"/>
                </a:solidFill>
              </a:rPr>
              <a:t>.</a:t>
            </a:r>
            <a:r>
              <a:rPr sz="1250">
                <a:solidFill>
                  <a:srgbClr val="7A7A43"/>
                </a:solidFill>
              </a:rPr>
              <a:t>trace</a:t>
            </a:r>
            <a:r>
              <a:rPr sz="1250">
                <a:solidFill>
                  <a:srgbClr val="272727"/>
                </a:solidFill>
              </a:rPr>
              <a:t>(err);</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500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'Internal Server Error'</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endParaRPr sz="1250"/>
          </a:p>
          <a:p>
            <a:pPr algn="l" defTabSz="228600">
              <a:defRPr sz="2500">
                <a:solidFill>
                  <a:srgbClr val="272727"/>
                </a:solidFill>
                <a:latin typeface="Courier"/>
                <a:ea typeface="Courier"/>
                <a:cs typeface="Courier"/>
                <a:sym typeface="Courier"/>
              </a:defRPr>
            </a:pPr>
            <a:r>
              <a:rPr sz="1250"/>
              <a:t>    </a:t>
            </a:r>
            <a:r>
              <a:rPr sz="1250">
                <a:solidFill>
                  <a:srgbClr val="011480"/>
                </a:solidFill>
              </a:rPr>
              <a:t>return </a:t>
            </a:r>
            <a:r>
              <a:rPr sz="1250"/>
              <a:t>next();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a:t>
            </a:r>
          </a:p>
        </p:txBody>
      </p:sp>
      <p:sp>
        <p:nvSpPr>
          <p:cNvPr id="2" name="TextBox 1">
            <a:extLst>
              <a:ext uri="{FF2B5EF4-FFF2-40B4-BE49-F238E27FC236}">
                <a16:creationId xmlns:a16="http://schemas.microsoft.com/office/drawing/2014/main" id="{D29A05F6-26E5-0FF8-2887-F4D20E2CDF26}"/>
              </a:ext>
            </a:extLst>
          </p:cNvPr>
          <p:cNvSpPr txBox="1"/>
          <p:nvPr/>
        </p:nvSpPr>
        <p:spPr>
          <a:xfrm>
            <a:off x="390714" y="5154698"/>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3"/>
            <a:ext cx="1605773" cy="54054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204485"/>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it (if there were multiple…)</a:t>
            </a:r>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Nouns are represented as URIs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resources (nouns), each of which has some data associated with it.</a:t>
            </a:r>
          </a:p>
          <a:p>
            <a:r>
              <a:rPr lang="en-US" dirty="0"/>
              <a:t>A URI represents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four things you can do with a resource</a:t>
            </a:r>
          </a:p>
          <a:p>
            <a:pPr>
              <a:lnSpc>
                <a:spcPct val="81000"/>
              </a:lnSpc>
            </a:pPr>
            <a:r>
              <a:rPr dirty="0"/>
              <a:t>POST: requests the server to create a resource</a:t>
            </a:r>
          </a:p>
          <a:p>
            <a:pPr lvl="1">
              <a:lnSpc>
                <a:spcPct val="81000"/>
              </a:lnSpc>
              <a:spcBef>
                <a:spcPts val="500"/>
              </a:spcBef>
            </a:pPr>
            <a:r>
              <a:rPr sz="2800" dirty="0"/>
              <a:t>there are several ways in which the value for the new resource can be transmitted (more </a:t>
            </a:r>
            <a:r>
              <a:rPr lang="en-US" sz="2800" dirty="0"/>
              <a:t>i</a:t>
            </a:r>
            <a:r>
              <a:rPr sz="2800" dirty="0"/>
              <a:t>n a minute)</a:t>
            </a:r>
          </a:p>
          <a:p>
            <a:pPr>
              <a:lnSpc>
                <a:spcPct val="81000"/>
              </a:lnSpc>
            </a:pPr>
            <a:r>
              <a:rPr dirty="0"/>
              <a:t>GET: requests the server to respond with a representation of the resource</a:t>
            </a:r>
          </a:p>
          <a:p>
            <a:pPr>
              <a:lnSpc>
                <a:spcPct val="81000"/>
              </a:lnSpc>
            </a:pPr>
            <a:r>
              <a:rPr dirty="0"/>
              <a:t>PUT: requests the server to replace the value of the resource by the given value</a:t>
            </a:r>
          </a:p>
          <a:p>
            <a:pPr>
              <a:lnSpc>
                <a:spcPct val="81000"/>
              </a:lnSpc>
            </a:pPr>
            <a:r>
              <a:rPr dirty="0"/>
              <a:t>DELETE: requests the server to delete the resource	</a:t>
            </a:r>
          </a:p>
        </p:txBody>
      </p:sp>
    </p:spTree>
    <p:extLst>
      <p:ext uri="{BB962C8B-B14F-4D97-AF65-F5344CB8AC3E}">
        <p14:creationId xmlns:p14="http://schemas.microsoft.com/office/powerpoint/2010/main" val="3094861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704443"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2"/>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(tab and </a:t>
            </a:r>
            <a:r>
              <a:rPr lang="en-US" dirty="0" err="1"/>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11912</TotalTime>
  <Words>2094</Words>
  <Application>Microsoft Office PowerPoint</Application>
  <PresentationFormat>Widescreen</PresentationFormat>
  <Paragraphs>252</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Courier</vt:lpstr>
      <vt:lpstr>Helvetica Neue</vt:lpstr>
      <vt:lpstr>Ink Free</vt:lpstr>
      <vt:lpstr>Verdana</vt:lpstr>
      <vt:lpstr>Wingdings</vt:lpstr>
      <vt:lpstr>Office Theme</vt:lpstr>
      <vt:lpstr>CS 4530: Fundamentals of Software Engineering  Module 10.3 Building REST APIs</vt:lpstr>
      <vt:lpstr>REST: Representational State Transfer</vt:lpstr>
      <vt:lpstr>REST Principles </vt:lpstr>
      <vt:lpstr>“Not cacheable” means that it must be executed exactly once per user request.</vt:lpstr>
      <vt:lpstr>Uniform Interface: Nouns are represented as URIs</vt:lpstr>
      <vt:lpstr>Examples </vt:lpstr>
      <vt:lpstr>Uniform Interface: Verbs are represented as http methods</vt:lpstr>
      <vt:lpstr>Path parameters specify portions of the path to the resource</vt:lpstr>
      <vt:lpstr>Query parameters allow named parameters</vt:lpstr>
      <vt:lpstr>You can also put parameters in the body.</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vt:lpstr>
      <vt:lpstr>Sample generated HTML (“Swagger”)</vt:lpstr>
      <vt:lpstr>Swagger in the wild</vt:lpstr>
      <vt:lpstr>Resources</vt:lpstr>
      <vt:lpstr>Converting JavaScript Errors to HTTP Errors</vt:lpstr>
      <vt:lpstr>Activity: Build the Transcript REST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72</cp:revision>
  <dcterms:modified xsi:type="dcterms:W3CDTF">2023-01-31T17:58:12Z</dcterms:modified>
</cp:coreProperties>
</file>